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Relationship Type="http://schemas.openxmlformats.org/officeDocument/2006/relationships/font" Target="/ppt/fonts/font7.fntdata" Id="rId23" /><Relationship Type="http://schemas.openxmlformats.org/officeDocument/2006/relationships/font" Target="/ppt/fonts/font8.fntdata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slideMaster" Target="/ppt/slideMasters/slideMaster1.xml" Id="rId3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slideLayout" Target="/ppt/slideLayouts/slideLayout11.xml" Id="rId2" /><Relationship Type="http://schemas.openxmlformats.org/officeDocument/2006/relationships/notesSlide" Target="/ppt/notesSlides/notesSlide10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slideLayout" Target="/ppt/slideLayouts/slideLayout5.xml" Id="rId2" /><Relationship Type="http://schemas.openxmlformats.org/officeDocument/2006/relationships/notesSlide" Target="/ppt/notesSlides/notesSlide4.xm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sv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svg" Id="rId5" /><Relationship Type="http://schemas.openxmlformats.org/officeDocument/2006/relationships/image" Target="/ppt/media/image-5-6.png" Id="rId6" /><Relationship Type="http://schemas.openxmlformats.org/officeDocument/2006/relationships/image" Target="/ppt/media/image-5-7.svg" Id="rId7" /><Relationship Type="http://schemas.openxmlformats.org/officeDocument/2006/relationships/slideLayout" Target="/ppt/slideLayouts/slideLayout6.xml" Id="rId8" /><Relationship Type="http://schemas.openxmlformats.org/officeDocument/2006/relationships/notesSlide" Target="/ppt/notesSlides/notesSlide5.xml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slideLayout" Target="/ppt/slideLayouts/slideLayout7.xml" Id="rId2" /><Relationship Type="http://schemas.openxmlformats.org/officeDocument/2006/relationships/notesSlide" Target="/ppt/notesSlides/notesSlide6.xml" Id="rId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slideLayout" Target="/ppt/slideLayouts/slideLayout9.xml" Id="rId2" /><Relationship Type="http://schemas.openxmlformats.org/officeDocument/2006/relationships/notesSlide" Target="/ppt/notesSlides/notesSlide8.xm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3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Telecom Customer Intelligence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205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Clustering, Classification &amp; Regression using ML Pipelines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282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Mohammed Hayath R 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31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1005"/>
            <a:ext cx="59872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Questions &amp; Discussion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6148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Addressing Critical Business Needs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641" y="2683312"/>
            <a:ext cx="3677960" cy="2717840"/>
          </a:xfrm>
          <a:prstGeom prst="roundRect">
            <a:avLst>
              <a:gd name="adj" fmla="val 5383"/>
            </a:avLst>
          </a:prstGeom>
          <a:solidFill>
            <a:srgbClr val="212121"/>
          </a:solidFill>
          <a:ln/>
        </p:spPr>
      </p:sp>
      <p:sp>
        <p:nvSpPr>
          <p:cNvPr id="5" name="Shape 2"/>
          <p:cNvSpPr/>
          <p:nvPr/>
        </p:nvSpPr>
        <p:spPr>
          <a:xfrm>
            <a:off x="6268641" y="2652832"/>
            <a:ext cx="3677960" cy="121920"/>
          </a:xfrm>
          <a:prstGeom prst="roundRect">
            <a:avLst>
              <a:gd name="adj" fmla="val 27500"/>
            </a:avLst>
          </a:prstGeom>
          <a:solidFill>
            <a:srgbClr val="DCFF50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348151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7973437" y="2515791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22601" y="3242072"/>
            <a:ext cx="3170039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Customer Segmentation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522601" y="4074557"/>
            <a:ext cx="317003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diverse customer groups for personalized engagement.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0081" y="2683312"/>
            <a:ext cx="3678079" cy="2717840"/>
          </a:xfrm>
          <a:prstGeom prst="roundRect">
            <a:avLst>
              <a:gd name="adj" fmla="val 5383"/>
            </a:avLst>
          </a:prstGeom>
          <a:solidFill>
            <a:srgbClr val="212121"/>
          </a:solidFill>
          <a:ln/>
        </p:spPr>
      </p:sp>
      <p:sp>
        <p:nvSpPr>
          <p:cNvPr id="11" name="Shape 8"/>
          <p:cNvSpPr/>
          <p:nvPr/>
        </p:nvSpPr>
        <p:spPr>
          <a:xfrm>
            <a:off x="10170081" y="2652832"/>
            <a:ext cx="3678079" cy="121920"/>
          </a:xfrm>
          <a:prstGeom prst="roundRect">
            <a:avLst>
              <a:gd name="adj" fmla="val 27500"/>
            </a:avLst>
          </a:prstGeom>
          <a:solidFill>
            <a:srgbClr val="DCFF50"/>
          </a:solidFill>
          <a:ln/>
        </p:spPr>
      </p:sp>
      <p:sp>
        <p:nvSpPr>
          <p:cNvPr id="12" name="Shape 9"/>
          <p:cNvSpPr/>
          <p:nvPr/>
        </p:nvSpPr>
        <p:spPr>
          <a:xfrm>
            <a:off x="11673900" y="2348151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DCFF50"/>
          </a:solidFill>
          <a:ln/>
        </p:spPr>
      </p:sp>
      <p:sp>
        <p:nvSpPr>
          <p:cNvPr id="13" name="Text 10"/>
          <p:cNvSpPr/>
          <p:nvPr/>
        </p:nvSpPr>
        <p:spPr>
          <a:xfrm>
            <a:off x="11874996" y="2515791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424041" y="3242072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Churn Prediction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24041" y="3725347"/>
            <a:ext cx="317015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at-risk customers to proactively prevent attrition.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68641" y="5959793"/>
            <a:ext cx="7579519" cy="1653540"/>
          </a:xfrm>
          <a:prstGeom prst="roundRect">
            <a:avLst>
              <a:gd name="adj" fmla="val 8848"/>
            </a:avLst>
          </a:prstGeom>
          <a:solidFill>
            <a:srgbClr val="212121"/>
          </a:solidFill>
          <a:ln/>
        </p:spPr>
      </p:sp>
      <p:sp>
        <p:nvSpPr>
          <p:cNvPr id="17" name="Shape 14"/>
          <p:cNvSpPr/>
          <p:nvPr/>
        </p:nvSpPr>
        <p:spPr>
          <a:xfrm>
            <a:off x="6268641" y="5929313"/>
            <a:ext cx="7579519" cy="121920"/>
          </a:xfrm>
          <a:prstGeom prst="roundRect">
            <a:avLst>
              <a:gd name="adj" fmla="val 27500"/>
            </a:avLst>
          </a:prstGeom>
          <a:solidFill>
            <a:srgbClr val="DCFF50"/>
          </a:solidFill>
          <a:ln/>
        </p:spPr>
      </p:sp>
      <p:sp>
        <p:nvSpPr>
          <p:cNvPr id="18" name="Shape 15"/>
          <p:cNvSpPr/>
          <p:nvPr/>
        </p:nvSpPr>
        <p:spPr>
          <a:xfrm>
            <a:off x="9723180" y="5624632"/>
            <a:ext cx="670441" cy="670441"/>
          </a:xfrm>
          <a:prstGeom prst="roundRect">
            <a:avLst>
              <a:gd name="adj" fmla="val 136388"/>
            </a:avLst>
          </a:prstGeom>
          <a:solidFill>
            <a:srgbClr val="DCFF50"/>
          </a:solidFill>
          <a:ln/>
        </p:spPr>
      </p:sp>
      <p:sp>
        <p:nvSpPr>
          <p:cNvPr id="19" name="Text 16"/>
          <p:cNvSpPr/>
          <p:nvPr/>
        </p:nvSpPr>
        <p:spPr>
          <a:xfrm>
            <a:off x="9924276" y="5792272"/>
            <a:ext cx="268129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522601" y="6518553"/>
            <a:ext cx="301716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Revenue Estimation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6522601" y="7001828"/>
            <a:ext cx="707159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Forecasting monthly charges for strategic financial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2167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911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2336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33613"/>
            <a:ext cx="59197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Segment Customers Effectively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2794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group customers based on behavior and demographics, enabling tailored strategies.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9744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0169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016931"/>
            <a:ext cx="44909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 Customer Churn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457831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develop a robust model that accurately forecasts customer churn.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8002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800249"/>
            <a:ext cx="489918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Estimate Monthly Charges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3616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build a predictive model for monthly revenue estimation per customer.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5884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&amp; Preprocessing Foundation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6342102" cy="1031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Telco Customer Churn Dataset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74280" y="296382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comprehensive telecom customer data.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36589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data quality through robust cleaning methods.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901916"/>
            <a:ext cx="5443538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Preprocessing Pipeline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574280" y="462355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handling of missing values for data integrity.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502562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scaling and categorical encoding for model readiness.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542770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Efficient, pipeline-based preprocessing for reproducibility.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00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593527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 Models Utilized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5333" y="2266236"/>
            <a:ext cx="7633335" cy="1649611"/>
          </a:xfrm>
          <a:prstGeom prst="roundRect">
            <a:avLst>
              <a:gd name="adj" fmla="val 196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813" y="2296716"/>
            <a:ext cx="863322" cy="1588651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608" y="2929057"/>
            <a:ext cx="323731" cy="3237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4876" y="2512457"/>
            <a:ext cx="291298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Clustering: KMeans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864876" y="2979063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KMeans for customer segmentation, evaluated by Silhouette Score.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55333" y="4131588"/>
            <a:ext cx="7633335" cy="1649611"/>
          </a:xfrm>
          <a:prstGeom prst="roundRect">
            <a:avLst>
              <a:gd name="adj" fmla="val 196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85813" y="4162068"/>
            <a:ext cx="863322" cy="1588651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608" y="4794409"/>
            <a:ext cx="323731" cy="3237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64876" y="4377809"/>
            <a:ext cx="46932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Classification: Random Forest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864876" y="4844415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Employing Random Forest for churn prediction, measured by Accuracy.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55333" y="5996940"/>
            <a:ext cx="7633335" cy="1649611"/>
          </a:xfrm>
          <a:prstGeom prst="roundRect">
            <a:avLst>
              <a:gd name="adj" fmla="val 1963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85813" y="6027420"/>
            <a:ext cx="863322" cy="1588651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608" y="6659761"/>
            <a:ext cx="323731" cy="3237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64876" y="6243161"/>
            <a:ext cx="469320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Regression: Linear Regression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1864876" y="6709767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Applying Linear Regression for monthly charge estimation, assessed by RMSE and R².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666369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Performance at a Glance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chart summarizes the key performance indicators for each model, demonstrating their effectiveness in achieving the project objectives. Our Random Forest model achieved an 88% accuracy in predicting churn.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Driving Business Impact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231493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47274" y="2919770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873925" y="2535317"/>
            <a:ext cx="446401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Improved Customer Retention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873925" y="301204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 identification of churn risk leads to tailored retention campaigns.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1644" y="4158377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047274" y="4763214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873925" y="4378762"/>
            <a:ext cx="479476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Targeted Marketing Strategies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873925" y="4855488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Segmentation enables highly personalized and effective marketing initiatives.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1644" y="6001822"/>
            <a:ext cx="881896" cy="1623060"/>
          </a:xfrm>
          <a:prstGeom prst="roundRect">
            <a:avLst>
              <a:gd name="adj" fmla="val 360040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1047274" y="6606659"/>
            <a:ext cx="330637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873925" y="6222206"/>
            <a:ext cx="462938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Enhanced Revenue Forecasting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873925" y="6698933"/>
            <a:ext cx="649843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Accurate estimation of monthly charges supports better financial planning and resource allocation.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1179433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Power of an End-to-End ML Pipeline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138" y="1629132"/>
            <a:ext cx="13182124" cy="56939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9742" y="5422384"/>
            <a:ext cx="1957304" cy="7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869742" y="6236756"/>
            <a:ext cx="1957304" cy="5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normalize, and transform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8895594" y="5493681"/>
            <a:ext cx="1957304" cy="356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895594" y="5951567"/>
            <a:ext cx="1957304" cy="855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performance and metrics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363055" y="2142916"/>
            <a:ext cx="1957304" cy="7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Ingestion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363055" y="2957287"/>
            <a:ext cx="1957304" cy="5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 raw data from sources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1327617" y="2142916"/>
            <a:ext cx="1957304" cy="356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1327617" y="2600802"/>
            <a:ext cx="1957304" cy="5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models to production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413861" y="2142916"/>
            <a:ext cx="1957304" cy="7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Training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413861" y="2957287"/>
            <a:ext cx="1957304" cy="57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models and tune parameters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24138" y="7555706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successfully implemented an end-to-end machine learning pipeline, streamlining the process from raw data to actionable insights. This robust framework ensures consistency and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89146"/>
            <a:ext cx="75852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Future Directions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9383" y="2514957"/>
            <a:ext cx="7585234" cy="2134314"/>
          </a:xfrm>
          <a:prstGeom prst="roundRect">
            <a:avLst>
              <a:gd name="adj" fmla="val 685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8903" y="2514957"/>
            <a:ext cx="121920" cy="2134314"/>
          </a:xfrm>
          <a:prstGeom prst="roundRect">
            <a:avLst>
              <a:gd name="adj" fmla="val 27400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1123950" y="2768084"/>
            <a:ext cx="384048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Project Accomplishments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3950" y="3249573"/>
            <a:ext cx="69875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implemented an end-to-end ML pipeline.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23950" y="3683675"/>
            <a:ext cx="69875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promising results in customer segmentation, churn prediction, and revenue estimation.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79383" y="4871918"/>
            <a:ext cx="7585234" cy="2568416"/>
          </a:xfrm>
          <a:prstGeom prst="roundRect">
            <a:avLst>
              <a:gd name="adj" fmla="val 5696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8903" y="4871918"/>
            <a:ext cx="121920" cy="2568416"/>
          </a:xfrm>
          <a:prstGeom prst="roundRect">
            <a:avLst>
              <a:gd name="adj" fmla="val 27400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1123950" y="5125045"/>
            <a:ext cx="317265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3950" y="5606534"/>
            <a:ext cx="69875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hyperparameter tuning for further model optimization.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23950" y="6040636"/>
            <a:ext cx="69875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Development of an interactive dashboard for real-time monitoring.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23950" y="6474738"/>
            <a:ext cx="69875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 of models into a production environment for continuous impact.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2025-12-20T05:14:32Z</dcterms:created>
  <dcterms:modified xsi:type="dcterms:W3CDTF">2025-12-20T05:14:32Z</dcterms:modified>
</cp:coreProperties>
</file>